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47" r:id="rId1"/>
  </p:sldMasterIdLst>
  <p:notesMasterIdLst>
    <p:notesMasterId r:id="rId30"/>
  </p:notesMasterIdLst>
  <p:handoutMasterIdLst>
    <p:handoutMasterId r:id="rId31"/>
  </p:handoutMasterIdLst>
  <p:sldIdLst>
    <p:sldId id="381" r:id="rId2"/>
    <p:sldId id="419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05" r:id="rId16"/>
    <p:sldId id="386" r:id="rId17"/>
    <p:sldId id="387" r:id="rId18"/>
    <p:sldId id="388" r:id="rId19"/>
    <p:sldId id="383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286" r:id="rId29"/>
  </p:sldIdLst>
  <p:sldSz cx="13003213" cy="974725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1225" indent="317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66838" indent="476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2450" indent="635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0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CF5D"/>
    <a:srgbClr val="FFFF66"/>
    <a:srgbClr val="B02A4A"/>
    <a:srgbClr val="1F62A7"/>
    <a:srgbClr val="385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3162" autoAdjust="0"/>
  </p:normalViewPr>
  <p:slideViewPr>
    <p:cSldViewPr>
      <p:cViewPr varScale="1">
        <p:scale>
          <a:sx n="52" d="100"/>
          <a:sy n="52" d="100"/>
        </p:scale>
        <p:origin x="-912" y="-104"/>
      </p:cViewPr>
      <p:guideLst>
        <p:guide orient="horz" pos="3070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72"/>
    </p:cViewPr>
  </p:sorterViewPr>
  <p:notesViewPr>
    <p:cSldViewPr>
      <p:cViewPr varScale="1">
        <p:scale>
          <a:sx n="60" d="100"/>
          <a:sy n="60" d="100"/>
        </p:scale>
        <p:origin x="-195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8B55CCC-E924-429D-8583-05731014D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98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DF3437A-B869-4629-8059-73E8926F5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79244" algn="l" defTabSz="4558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35093" algn="l" defTabSz="4558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0942" algn="l" defTabSz="4558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46790" algn="l" defTabSz="4558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F3437A-B869-4629-8059-73E8926F57F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1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F3437A-B869-4629-8059-73E8926F57F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17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F57BC-FEF6-40E3-BFDA-1AA0180AA56D}" type="slidenum">
              <a:rPr lang="en-US" smtClean="0">
                <a:ea typeface="ＭＳ Ｐゴシック"/>
                <a:cs typeface="ＭＳ Ｐゴシック"/>
              </a:rPr>
              <a:pPr/>
              <a:t>28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8993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105025"/>
            <a:ext cx="11701463" cy="551180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9566275" y="9107488"/>
            <a:ext cx="27305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3C18B-48B9-4317-A42D-B90785EB3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9566275" y="9107488"/>
            <a:ext cx="27305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F46C-7F27-42B9-AAF7-34C1A261BE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161" y="2105408"/>
            <a:ext cx="11702892" cy="6233906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9566275" y="9107488"/>
            <a:ext cx="27305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0B40A-DFBD-42CA-9759-A0EED181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519" y="390347"/>
            <a:ext cx="2527649" cy="7948970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162" y="390346"/>
            <a:ext cx="8993889" cy="7948969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9566275" y="9107488"/>
            <a:ext cx="27305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68900-945C-4D65-9B5C-BC3C8B2080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11CD43-C662-442D-B4B4-9A78AB44F9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6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09613" y="8450263"/>
            <a:ext cx="7026275" cy="1308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9656" tIns="64839" rIns="129656" bIns="64839"/>
          <a:lstStyle>
            <a:extLst/>
          </a:lstStyle>
          <a:p>
            <a:pPr eaLnBrk="0" hangingPunct="0">
              <a:defRPr/>
            </a:pPr>
            <a:endParaRPr lang="en-US" dirty="0">
              <a:ea typeface="ＭＳ Ｐゴシック" charset="-128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90563" y="8440738"/>
            <a:ext cx="5248275" cy="1327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9656" tIns="64839" rIns="129656" bIns="64839"/>
          <a:lstStyle>
            <a:extLst/>
          </a:lstStyle>
          <a:p>
            <a:pPr eaLnBrk="0" hangingPunct="0">
              <a:defRPr/>
            </a:pPr>
            <a:endParaRPr lang="en-US" dirty="0">
              <a:ea typeface="ＭＳ Ｐゴシック" charset="-128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592" y="8231086"/>
            <a:ext cx="4838256" cy="1536234"/>
          </a:xfrm>
          <a:prstGeom prst="rtTriangle">
            <a:avLst/>
          </a:prstGeom>
          <a:blipFill>
            <a:blip r:embed="rId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9656" tIns="64839" rIns="129656" bIns="64839"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3135" y="8226091"/>
            <a:ext cx="4842800" cy="154123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4013"/>
          </a:xfrm>
          <a:prstGeom prst="rect">
            <a:avLst/>
          </a:prstGeom>
        </p:spPr>
        <p:txBody>
          <a:bodyPr vert="horz" lIns="129656" tIns="64839" rIns="129656" bIns="6483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50875" y="2105025"/>
            <a:ext cx="11701463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656" tIns="64839" rIns="129656" bIns="648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2296775" y="9107488"/>
            <a:ext cx="520700" cy="519112"/>
          </a:xfrm>
          <a:prstGeom prst="rect">
            <a:avLst/>
          </a:prstGeom>
        </p:spPr>
        <p:txBody>
          <a:bodyPr vert="horz" lIns="129656" tIns="64839" rIns="129656" bIns="64839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  <a:extLst/>
          </a:lstStyle>
          <a:p>
            <a:pPr>
              <a:defRPr/>
            </a:pPr>
            <a:fld id="{9F11CD43-C662-442D-B4B4-9A78AB44F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6" name="Picture 15" descr="Rotary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3987800" y="8607425"/>
            <a:ext cx="23574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344" y="8020050"/>
            <a:ext cx="2247900" cy="1685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517525" indent="-3619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1063" indent="-323850" algn="l" rtl="0" eaLnBrk="0" fontAlgn="base" hangingPunct="0">
        <a:spcBef>
          <a:spcPts val="463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613" indent="-3238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19250" indent="-3238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688" indent="-3238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69083" indent="-324156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593246" indent="-324156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399" indent="-324156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554" indent="-324156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83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966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449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932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415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8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38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86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" y="911225"/>
            <a:ext cx="13003213" cy="121919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Analysis</a:t>
            </a:r>
            <a:endParaRPr 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cerasis.com/wp-content/uploads/2013/08/elements-of-a-swot-analy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06" y="2663825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8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10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12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14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6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1130300" y="930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Competing organizations that require less commitment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0000"/>
                </a:solidFill>
              </a:rPr>
              <a:t>Threats</a:t>
            </a:r>
            <a:endParaRPr lang="en-US" sz="13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16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044825"/>
            <a:ext cx="12344400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Aging</a:t>
            </a:r>
          </a:p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Declining community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0000"/>
                </a:solidFill>
              </a:rPr>
              <a:t>Threats</a:t>
            </a:r>
            <a:endParaRPr lang="en-US" sz="13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70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044825"/>
            <a:ext cx="12344400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Some members do not want the Club to grow/change</a:t>
            </a:r>
          </a:p>
          <a:p>
            <a:pPr algn="ctr">
              <a:buFont typeface="Wingdings" pitchFamily="2" charset="2"/>
              <a:buChar char="§"/>
            </a:pPr>
            <a:r>
              <a:rPr lang="en-US" sz="5400" i="1" dirty="0" smtClean="0"/>
              <a:t>“We’ve always done it that way.”</a:t>
            </a:r>
            <a:endParaRPr lang="en-US" sz="4800" i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0000"/>
                </a:solidFill>
              </a:rPr>
              <a:t>Threats</a:t>
            </a:r>
            <a:endParaRPr lang="en-US" sz="13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044825"/>
            <a:ext cx="12344400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Lack of commitment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Time to commit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Younger generations not into joining clubs</a:t>
            </a:r>
            <a:endParaRPr lang="en-US" sz="4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0000"/>
                </a:solidFill>
              </a:rPr>
              <a:t>Threats</a:t>
            </a:r>
            <a:endParaRPr lang="en-US" sz="13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833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Diverse Group</a:t>
            </a:r>
          </a:p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Broad Community Representation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FCF5D"/>
                </a:solidFill>
              </a:rPr>
              <a:t>Strengths</a:t>
            </a:r>
            <a:endParaRPr lang="en-US" sz="13800" u="sng" dirty="0">
              <a:solidFill>
                <a:srgbClr val="0FC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91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06" y="3044825"/>
            <a:ext cx="119300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Strong history in community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Community Minded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Successful Events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FCF5D"/>
                </a:solidFill>
              </a:rPr>
              <a:t>Strengths</a:t>
            </a:r>
            <a:endParaRPr lang="en-US" sz="13800" u="sng" dirty="0">
              <a:solidFill>
                <a:srgbClr val="0FC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263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044825"/>
            <a:ext cx="12344400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Believe strongly in service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Highly Engaged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Active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FCF5D"/>
                </a:solidFill>
              </a:rPr>
              <a:t>Strengths</a:t>
            </a:r>
            <a:endParaRPr lang="en-US" sz="13800" u="sng" dirty="0">
              <a:solidFill>
                <a:srgbClr val="0FC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426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044825"/>
            <a:ext cx="12344400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Friendly and Inviting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Fellowship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Friendship outside</a:t>
            </a:r>
            <a:r>
              <a:rPr lang="en-US" sz="8000" dirty="0"/>
              <a:t> </a:t>
            </a:r>
            <a:r>
              <a:rPr lang="en-US" sz="8000" dirty="0" smtClean="0"/>
              <a:t>Rotary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FCF5D"/>
                </a:solidFill>
              </a:rPr>
              <a:t>Strengths</a:t>
            </a:r>
            <a:endParaRPr lang="en-US" sz="13800" u="sng" dirty="0">
              <a:solidFill>
                <a:srgbClr val="0FC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27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044825"/>
            <a:ext cx="12573000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Loyalty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Fun Club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Very Social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Participation in projects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FCF5D"/>
                </a:solidFill>
              </a:rPr>
              <a:t>Strengths</a:t>
            </a:r>
            <a:endParaRPr lang="en-US" sz="13800" u="sng" dirty="0">
              <a:solidFill>
                <a:srgbClr val="0FC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933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Get publicity:</a:t>
            </a:r>
          </a:p>
          <a:p>
            <a:pPr marL="155575" indent="0" algn="ctr">
              <a:buNone/>
            </a:pPr>
            <a:r>
              <a:rPr lang="en-US" sz="8800" dirty="0" smtClean="0"/>
              <a:t>When giving scholarships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60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" y="320675"/>
            <a:ext cx="13003213" cy="121919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District 6540 President Elect’s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Results from </a:t>
            </a:r>
            <a:r>
              <a:rPr lang="en-US" sz="4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PrePETS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February 2015</a:t>
            </a:r>
            <a:endParaRPr lang="en-US" sz="4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8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10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12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14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6" descr="http://webmail.dsb/service/home/~/?auth=co&amp;loc=en_US&amp;id=3712&amp;part=2"/>
          <p:cNvSpPr>
            <a:spLocks noChangeAspect="1" noChangeArrowheads="1"/>
          </p:cNvSpPr>
          <p:nvPr/>
        </p:nvSpPr>
        <p:spPr bwMode="auto">
          <a:xfrm>
            <a:off x="1130300" y="930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856" y="2041186"/>
            <a:ext cx="12052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				           </a:t>
            </a:r>
            <a:r>
              <a:rPr lang="en-US" b="1" u="sng" dirty="0" smtClean="0"/>
              <a:t>Priority</a:t>
            </a:r>
            <a:r>
              <a:rPr lang="en-US" b="1" dirty="0" smtClean="0"/>
              <a:t>			</a:t>
            </a:r>
            <a:r>
              <a:rPr lang="en-US" b="1" u="sng" dirty="0" smtClean="0"/>
              <a:t>Average Score</a:t>
            </a:r>
          </a:p>
          <a:p>
            <a:endParaRPr lang="en-US" dirty="0" smtClean="0"/>
          </a:p>
          <a:p>
            <a:r>
              <a:rPr lang="en-US" b="1" dirty="0" smtClean="0"/>
              <a:t>Membership</a:t>
            </a:r>
            <a:r>
              <a:rPr lang="en-US" dirty="0" smtClean="0"/>
              <a:t>				</a:t>
            </a:r>
            <a:r>
              <a:rPr lang="en-US" b="1" dirty="0" smtClean="0"/>
              <a:t>             High	            88      ÷36	</a:t>
            </a:r>
            <a:r>
              <a:rPr lang="en-US" b="1" dirty="0"/>
              <a:t> </a:t>
            </a:r>
            <a:r>
              <a:rPr lang="en-US" b="1" dirty="0" smtClean="0"/>
              <a:t>          2.4</a:t>
            </a:r>
          </a:p>
          <a:p>
            <a:endParaRPr lang="en-US" b="1" dirty="0"/>
          </a:p>
          <a:p>
            <a:r>
              <a:rPr lang="en-US" b="1" dirty="0" smtClean="0"/>
              <a:t>Participation in Club Activities</a:t>
            </a:r>
            <a:r>
              <a:rPr lang="en-US" dirty="0" smtClean="0"/>
              <a:t>	</a:t>
            </a:r>
            <a:r>
              <a:rPr lang="en-US" b="1" dirty="0" smtClean="0"/>
              <a:t>           Medium       124			3.4</a:t>
            </a:r>
          </a:p>
          <a:p>
            <a:r>
              <a:rPr lang="en-US" b="1" dirty="0" smtClean="0"/>
              <a:t>Meeting Attendance	</a:t>
            </a:r>
            <a:r>
              <a:rPr lang="en-US" dirty="0" smtClean="0"/>
              <a:t>	</a:t>
            </a:r>
            <a:r>
              <a:rPr lang="en-US" b="1" dirty="0"/>
              <a:t> </a:t>
            </a:r>
            <a:r>
              <a:rPr lang="en-US" b="1" dirty="0" smtClean="0"/>
              <a:t>                               135                           3.8</a:t>
            </a:r>
          </a:p>
          <a:p>
            <a:r>
              <a:rPr lang="en-US" b="1" dirty="0" smtClean="0"/>
              <a:t>Public Relations</a:t>
            </a:r>
            <a:r>
              <a:rPr lang="en-US" dirty="0" smtClean="0"/>
              <a:t>	             	                             </a:t>
            </a:r>
            <a:r>
              <a:rPr lang="en-US" b="1" dirty="0" smtClean="0"/>
              <a:t>   144</a:t>
            </a:r>
            <a:r>
              <a:rPr lang="en-US" b="1" dirty="0"/>
              <a:t> </a:t>
            </a:r>
            <a:r>
              <a:rPr lang="en-US" b="1" dirty="0" smtClean="0"/>
              <a:t>                   	 4</a:t>
            </a:r>
          </a:p>
          <a:p>
            <a:endParaRPr lang="en-US" dirty="0"/>
          </a:p>
          <a:p>
            <a:r>
              <a:rPr lang="en-US" b="1" dirty="0" smtClean="0"/>
              <a:t>Club Speakers</a:t>
            </a:r>
            <a:r>
              <a:rPr lang="en-US" dirty="0" smtClean="0"/>
              <a:t>			</a:t>
            </a:r>
            <a:r>
              <a:rPr lang="en-US" b="1" dirty="0" smtClean="0"/>
              <a:t>              Low           180                            5</a:t>
            </a:r>
          </a:p>
          <a:p>
            <a:r>
              <a:rPr lang="en-US" b="1" dirty="0" smtClean="0"/>
              <a:t>Small Group of Rotarians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run the club </a:t>
            </a:r>
            <a:r>
              <a:rPr lang="en-US" dirty="0" smtClean="0"/>
              <a:t>		                                           </a:t>
            </a:r>
            <a:r>
              <a:rPr lang="en-US" b="1" dirty="0" smtClean="0"/>
              <a:t>201                           5.6</a:t>
            </a:r>
          </a:p>
          <a:p>
            <a:r>
              <a:rPr lang="en-US" b="1" dirty="0" smtClean="0"/>
              <a:t>Finances</a:t>
            </a:r>
            <a:r>
              <a:rPr lang="en-US" dirty="0" smtClean="0"/>
              <a:t>                                                                       </a:t>
            </a:r>
            <a:r>
              <a:rPr lang="en-US" b="1" dirty="0" smtClean="0"/>
              <a:t>203                           5.6</a:t>
            </a:r>
          </a:p>
          <a:p>
            <a:endParaRPr lang="en-US" dirty="0"/>
          </a:p>
          <a:p>
            <a:r>
              <a:rPr lang="en-US" b="1" dirty="0" smtClean="0"/>
              <a:t>Food </a:t>
            </a:r>
            <a:r>
              <a:rPr lang="en-US" dirty="0" smtClean="0"/>
              <a:t>                                                </a:t>
            </a:r>
            <a:r>
              <a:rPr lang="en-US" b="1" dirty="0" smtClean="0"/>
              <a:t>Insignificant        251                            7</a:t>
            </a:r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440612" y="3654425"/>
            <a:ext cx="0" cy="1018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40612" y="5102225"/>
            <a:ext cx="0" cy="1018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32674" y="2868150"/>
            <a:ext cx="0" cy="40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32674" y="6898890"/>
            <a:ext cx="0" cy="40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224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Get publicity:</a:t>
            </a:r>
          </a:p>
          <a:p>
            <a:pPr marL="155575" indent="0" algn="ctr">
              <a:buNone/>
            </a:pPr>
            <a:r>
              <a:rPr lang="en-US" sz="8800" dirty="0"/>
              <a:t>a</a:t>
            </a:r>
            <a:r>
              <a:rPr lang="en-US" sz="8800" dirty="0" smtClean="0"/>
              <a:t>bout who and what we are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77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Get publicity:</a:t>
            </a:r>
          </a:p>
          <a:p>
            <a:pPr marL="155575" indent="0" algn="ctr">
              <a:buNone/>
            </a:pPr>
            <a:r>
              <a:rPr lang="en-US" sz="8800" dirty="0"/>
              <a:t>w</a:t>
            </a:r>
            <a:r>
              <a:rPr lang="en-US" sz="8800" dirty="0" smtClean="0"/>
              <a:t>hen doing projects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718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Get publicity:</a:t>
            </a:r>
          </a:p>
          <a:p>
            <a:pPr marL="155575" indent="0" algn="ctr">
              <a:buNone/>
            </a:pPr>
            <a:r>
              <a:rPr lang="en-US" sz="8800" dirty="0" smtClean="0"/>
              <a:t>when doing community outreach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376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Get publicity:</a:t>
            </a:r>
          </a:p>
          <a:p>
            <a:pPr marL="155575" indent="0" algn="ctr">
              <a:buNone/>
            </a:pPr>
            <a:r>
              <a:rPr lang="en-US" sz="8800" dirty="0" smtClean="0"/>
              <a:t>no media members</a:t>
            </a:r>
          </a:p>
          <a:p>
            <a:pPr marL="155575" indent="0" algn="ctr">
              <a:buNone/>
            </a:pPr>
            <a:r>
              <a:rPr lang="en-US" sz="8800" dirty="0" smtClean="0"/>
              <a:t>in club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0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Promote membership during service projects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14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Set goals</a:t>
            </a:r>
          </a:p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Have a strategic plan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33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06" y="25876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Need to reach high school (Interact);</a:t>
            </a:r>
          </a:p>
          <a:p>
            <a:pPr marL="155575" indent="0" algn="ctr">
              <a:buNone/>
            </a:pPr>
            <a:r>
              <a:rPr lang="en-US" sz="8000" dirty="0" smtClean="0"/>
              <a:t>College (Rotaract)</a:t>
            </a:r>
          </a:p>
          <a:p>
            <a:pPr marL="155575" indent="0" algn="ctr">
              <a:buNone/>
            </a:pPr>
            <a:r>
              <a:rPr lang="en-US" sz="6000" dirty="0" smtClean="0"/>
              <a:t>Partner with students to </a:t>
            </a:r>
          </a:p>
          <a:p>
            <a:pPr marL="155575" indent="0" algn="ctr">
              <a:buNone/>
            </a:pPr>
            <a:r>
              <a:rPr lang="en-US" sz="6000" dirty="0" smtClean="0"/>
              <a:t>“sow the seed”</a:t>
            </a:r>
            <a:endParaRPr lang="en-US" sz="6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84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" y="3197225"/>
            <a:ext cx="12420600" cy="44450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Reach out to younger prospects/females</a:t>
            </a:r>
          </a:p>
          <a:p>
            <a:pPr algn="ctr">
              <a:buFont typeface="Wingdings" pitchFamily="2" charset="2"/>
              <a:buChar char="§"/>
            </a:pPr>
            <a:r>
              <a:rPr lang="en-US" sz="7200" dirty="0" smtClean="0"/>
              <a:t>Corporate memberships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206" y="1139825"/>
            <a:ext cx="12573000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00B0F0"/>
                </a:solidFill>
              </a:rPr>
              <a:t>Opportunities</a:t>
            </a:r>
            <a:endParaRPr lang="en-US" sz="138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52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t Placeholder 2"/>
          <p:cNvSpPr>
            <a:spLocks noGrp="1"/>
          </p:cNvSpPr>
          <p:nvPr>
            <p:ph idx="1"/>
          </p:nvPr>
        </p:nvSpPr>
        <p:spPr>
          <a:xfrm>
            <a:off x="863600" y="5022850"/>
            <a:ext cx="1105535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911225" indent="-911225" algn="ctr" eaLnBrk="1" hangingPunct="1">
              <a:buFont typeface="Wingdings 3" pitchFamily="18" charset="2"/>
              <a:buNone/>
            </a:pPr>
            <a:r>
              <a:rPr lang="en-US" sz="4000" b="1" dirty="0" smtClean="0"/>
              <a:t>Dan Ryan</a:t>
            </a:r>
          </a:p>
          <a:p>
            <a:pPr marL="911225" indent="-911225" algn="ctr" eaLnBrk="1" hangingPunct="1">
              <a:buFont typeface="Wingdings 3" pitchFamily="18" charset="2"/>
              <a:buNone/>
            </a:pPr>
            <a:r>
              <a:rPr lang="en-US" sz="4000" b="1" dirty="0" smtClean="0"/>
              <a:t>District 6540 Membership Chair</a:t>
            </a:r>
          </a:p>
          <a:p>
            <a:pPr marL="911225" indent="-911225" algn="ctr" eaLnBrk="1" hangingPunct="1">
              <a:buFont typeface="Wingdings 3" pitchFamily="18" charset="2"/>
              <a:buNone/>
            </a:pPr>
            <a:r>
              <a:rPr lang="en-US" sz="4000" b="1" dirty="0" smtClean="0"/>
              <a:t>dryan@netdsb.com</a:t>
            </a:r>
          </a:p>
          <a:p>
            <a:pPr marL="911225" indent="-911225" algn="ctr" eaLnBrk="1" hangingPunct="1">
              <a:buFont typeface="Wingdings 3" pitchFamily="18" charset="2"/>
              <a:buNone/>
            </a:pPr>
            <a:r>
              <a:rPr lang="en-US" sz="4000" dirty="0" smtClean="0"/>
              <a:t>(219) 987-4141 Ext. 101240</a:t>
            </a:r>
          </a:p>
          <a:p>
            <a:pPr marL="911225" indent="-911225" algn="ctr" eaLnBrk="1" hangingPunct="1">
              <a:buFont typeface="Wingdings 3" pitchFamily="18" charset="2"/>
              <a:buNone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dirty="0" smtClean="0"/>
          </a:p>
          <a:p>
            <a:pPr marL="911225" indent="-911225"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1625600" y="682625"/>
            <a:ext cx="96774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800" i="1" dirty="0" smtClean="0">
                <a:solidFill>
                  <a:schemeClr val="bg2">
                    <a:lumMod val="50000"/>
                  </a:schemeClr>
                </a:solidFill>
              </a:rPr>
              <a:t>Thank you!</a:t>
            </a:r>
            <a:endParaRPr lang="en-US" sz="13800" i="1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4800" dirty="0"/>
              <a:t>For more information,              reach out to me….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Age/need younger members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C000"/>
                </a:solidFill>
              </a:rPr>
              <a:t>Weaknesses</a:t>
            </a:r>
            <a:endParaRPr lang="en-US" sz="138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4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Struggle between those seeking change and those not</a:t>
            </a:r>
            <a:endParaRPr lang="en-US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C000"/>
                </a:solidFill>
              </a:rPr>
              <a:t>Weaknesses</a:t>
            </a:r>
            <a:endParaRPr lang="en-US" sz="138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35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740025"/>
            <a:ext cx="13003212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7200" dirty="0" smtClean="0"/>
              <a:t>Same people do </a:t>
            </a:r>
          </a:p>
          <a:p>
            <a:pPr marL="155575" indent="0" algn="ctr">
              <a:buNone/>
            </a:pPr>
            <a:r>
              <a:rPr lang="en-US" sz="7200" dirty="0" smtClean="0"/>
              <a:t>all the work</a:t>
            </a:r>
          </a:p>
          <a:p>
            <a:pPr algn="ctr">
              <a:buFont typeface="Wingdings" pitchFamily="2" charset="2"/>
              <a:buChar char="§"/>
            </a:pPr>
            <a:r>
              <a:rPr lang="en-US" sz="7200" dirty="0" smtClean="0"/>
              <a:t>Involve everyone</a:t>
            </a:r>
            <a:endParaRPr lang="en-US" sz="7200" dirty="0"/>
          </a:p>
          <a:p>
            <a:pPr algn="ctr">
              <a:buFont typeface="Wingdings" pitchFamily="2" charset="2"/>
              <a:buChar char="§"/>
            </a:pPr>
            <a:r>
              <a:rPr lang="en-US" sz="7200" dirty="0"/>
              <a:t>N</a:t>
            </a:r>
            <a:r>
              <a:rPr lang="en-US" sz="7200" dirty="0" smtClean="0"/>
              <a:t>eed more active members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C000"/>
                </a:solidFill>
              </a:rPr>
              <a:t>Weaknesses</a:t>
            </a:r>
            <a:endParaRPr lang="en-US" sz="138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73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740025"/>
            <a:ext cx="13003212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7200" dirty="0" smtClean="0"/>
              <a:t>Lack of women</a:t>
            </a:r>
          </a:p>
          <a:p>
            <a:pPr algn="ctr">
              <a:buFont typeface="Wingdings" pitchFamily="2" charset="2"/>
              <a:buChar char="§"/>
            </a:pPr>
            <a:r>
              <a:rPr lang="en-US" sz="7200" dirty="0" smtClean="0"/>
              <a:t>Attendance</a:t>
            </a:r>
          </a:p>
          <a:p>
            <a:pPr algn="ctr">
              <a:buFont typeface="Wingdings" pitchFamily="2" charset="2"/>
              <a:buChar char="§"/>
            </a:pPr>
            <a:r>
              <a:rPr lang="en-US" sz="7200" dirty="0" smtClean="0"/>
              <a:t>Do not embrace new members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C000"/>
                </a:solidFill>
              </a:rPr>
              <a:t>Weaknesses</a:t>
            </a:r>
            <a:endParaRPr lang="en-US" sz="138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Lack of engagement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Lack of creativity to think of new projects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C000"/>
                </a:solidFill>
              </a:rPr>
              <a:t>Weaknesses</a:t>
            </a:r>
            <a:endParaRPr lang="en-US" sz="138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67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Same people sit together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0" dirty="0" smtClean="0"/>
              <a:t>“Clicks”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C000"/>
                </a:solidFill>
              </a:rPr>
              <a:t>Weaknesses</a:t>
            </a:r>
            <a:endParaRPr lang="en-US" sz="138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909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6" y="3044825"/>
            <a:ext cx="11701463" cy="5054600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Cost</a:t>
            </a:r>
          </a:p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Struggling Economy</a:t>
            </a:r>
          </a:p>
          <a:p>
            <a:pPr algn="ctr">
              <a:buFont typeface="Wingdings" pitchFamily="2" charset="2"/>
              <a:buChar char="§"/>
            </a:pPr>
            <a:r>
              <a:rPr lang="en-US" sz="8800" dirty="0" smtClean="0"/>
              <a:t>Meeting time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206" y="987425"/>
            <a:ext cx="11701463" cy="1624013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 smtClean="0">
                <a:solidFill>
                  <a:srgbClr val="FF0000"/>
                </a:solidFill>
              </a:rPr>
              <a:t>Threats</a:t>
            </a:r>
            <a:endParaRPr lang="en-US" sz="13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75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166155</TotalTime>
  <Words>277</Words>
  <Application>Microsoft Macintosh PowerPoint</Application>
  <PresentationFormat>Custom</PresentationFormat>
  <Paragraphs>110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1_Concourse</vt:lpstr>
      <vt:lpstr>SWOT Analysis</vt:lpstr>
      <vt:lpstr>Rotary District 6540 President Elect’s Survey Results from PrePETS – February 2015</vt:lpstr>
      <vt:lpstr>Weaknesses</vt:lpstr>
      <vt:lpstr>Weaknesses</vt:lpstr>
      <vt:lpstr>Weaknesses</vt:lpstr>
      <vt:lpstr>Weaknesses</vt:lpstr>
      <vt:lpstr>Weaknesses</vt:lpstr>
      <vt:lpstr>Weaknesses</vt:lpstr>
      <vt:lpstr>Threats</vt:lpstr>
      <vt:lpstr>Threats</vt:lpstr>
      <vt:lpstr>Threats</vt:lpstr>
      <vt:lpstr>Threats</vt:lpstr>
      <vt:lpstr>Threats</vt:lpstr>
      <vt:lpstr>Strengths</vt:lpstr>
      <vt:lpstr>Strengths</vt:lpstr>
      <vt:lpstr>Strengths</vt:lpstr>
      <vt:lpstr>Strengths</vt:lpstr>
      <vt:lpstr>Strengths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PowerPoint Presentation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 PowerPoint Template</dc:title>
  <dc:creator>RI WS-06</dc:creator>
  <cp:lastModifiedBy>Marcy Ullom</cp:lastModifiedBy>
  <cp:revision>707</cp:revision>
  <cp:lastPrinted>2010-01-13T14:10:06Z</cp:lastPrinted>
  <dcterms:created xsi:type="dcterms:W3CDTF">2010-11-09T15:57:55Z</dcterms:created>
  <dcterms:modified xsi:type="dcterms:W3CDTF">2015-07-14T00:58:16Z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